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8" r:id="rId2"/>
    <p:sldId id="256" r:id="rId3"/>
    <p:sldId id="261" r:id="rId4"/>
    <p:sldId id="262" r:id="rId5"/>
    <p:sldId id="263" r:id="rId6"/>
    <p:sldId id="264" r:id="rId7"/>
    <p:sldId id="265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303" r:id="rId27"/>
    <p:sldId id="299" r:id="rId28"/>
    <p:sldId id="300" r:id="rId29"/>
    <p:sldId id="301" r:id="rId30"/>
    <p:sldId id="302" r:id="rId31"/>
    <p:sldId id="267" r:id="rId32"/>
    <p:sldId id="269" r:id="rId33"/>
    <p:sldId id="272" r:id="rId34"/>
    <p:sldId id="273" r:id="rId35"/>
    <p:sldId id="27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8" d="100"/>
          <a:sy n="88" d="100"/>
        </p:scale>
        <p:origin x="255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/>
          <a:lstStyle>
            <a:lvl1pPr algn="ctr">
              <a:defRPr sz="3200">
                <a:solidFill>
                  <a:srgbClr val="333333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335" y="1138555"/>
            <a:ext cx="9488556" cy="3339549"/>
          </a:xfrm>
        </p:spPr>
        <p:txBody>
          <a:bodyPr/>
          <a:lstStyle/>
          <a:p>
            <a:br>
              <a:rPr lang="en-IN" sz="6600" b="1" dirty="0">
                <a:solidFill>
                  <a:srgbClr val="C00000"/>
                </a:solidFill>
              </a:rPr>
            </a:br>
            <a:r>
              <a:rPr lang="en-IN" sz="6600" b="1" dirty="0">
                <a:solidFill>
                  <a:schemeClr val="tx1"/>
                </a:solidFill>
              </a:rPr>
              <a:t>Cyber Security Project</a:t>
            </a:r>
            <a:br>
              <a:rPr lang="en-IN" sz="6000" b="1" dirty="0">
                <a:solidFill>
                  <a:schemeClr val="tx1"/>
                </a:solidFill>
              </a:rPr>
            </a:br>
            <a:br>
              <a:rPr lang="en-IN" sz="6000" b="1" dirty="0">
                <a:solidFill>
                  <a:schemeClr val="tx1"/>
                </a:solidFill>
              </a:rPr>
            </a:br>
            <a:r>
              <a:rPr lang="en-IN" sz="6000" b="1" dirty="0">
                <a:solidFill>
                  <a:schemeClr val="tx1"/>
                </a:solidFill>
              </a:rPr>
              <a:t>NMAP (Network Mapper</a:t>
            </a:r>
            <a:r>
              <a:rPr lang="en-IN" sz="66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8-10 1315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310" y="628015"/>
            <a:ext cx="7269480" cy="2800985"/>
          </a:xfrm>
          <a:prstGeom prst="rect">
            <a:avLst/>
          </a:prstGeom>
        </p:spPr>
      </p:pic>
      <p:pic>
        <p:nvPicPr>
          <p:cNvPr id="3" name="Picture 2" descr="Screenshot 2025-08-10 1317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310" y="3897630"/>
            <a:ext cx="7269480" cy="26638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3045" y="1078230"/>
            <a:ext cx="41160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nmap google.com microsoft.com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Performs a port scan on both Google and Microsoft domains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33045" y="4580890"/>
            <a:ext cx="44069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nmap 192.168.1.101-130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Scans a range of IPs from 192.168.1.101 to 192.168.1.130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25-08-10 1318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385" y="457200"/>
            <a:ext cx="6437630" cy="3149600"/>
          </a:xfrm>
          <a:prstGeom prst="rect">
            <a:avLst/>
          </a:prstGeom>
        </p:spPr>
      </p:pic>
      <p:pic>
        <p:nvPicPr>
          <p:cNvPr id="5" name="Picture 4" descr="Screenshot 2025-08-10 1320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252" y="4595495"/>
            <a:ext cx="3170530" cy="11620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84480" y="996950"/>
            <a:ext cx="51212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 err="1"/>
              <a:t>nmap</a:t>
            </a:r>
            <a:r>
              <a:rPr lang="en-US" altLang="en-US" dirty="0"/>
              <a:t> 192.168.1.137/25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/>
              <a:t>Scans all 128 IP addresses in the 192.168.1.0/25 subnet.</a:t>
            </a:r>
            <a:endParaRPr lang="en-US" dirty="0"/>
          </a:p>
        </p:txBody>
      </p:sp>
      <p:sp>
        <p:nvSpPr>
          <p:cNvPr id="7" name="Text Box 6"/>
          <p:cNvSpPr txBox="1"/>
          <p:nvPr/>
        </p:nvSpPr>
        <p:spPr>
          <a:xfrm>
            <a:off x="284480" y="4595495"/>
            <a:ext cx="50399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 err="1"/>
              <a:t>nano</a:t>
            </a:r>
            <a:r>
              <a:rPr lang="en-US" altLang="en-US" dirty="0"/>
              <a:t> file.txt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/>
              <a:t>Opens the </a:t>
            </a:r>
            <a:r>
              <a:rPr lang="en-US" altLang="en-US" dirty="0" err="1"/>
              <a:t>Nano</a:t>
            </a:r>
            <a:r>
              <a:rPr lang="en-US" altLang="en-US" dirty="0"/>
              <a:t> editor to create or edit file.txt, typically to store target IPs.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8-10 1322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070" y="367100"/>
            <a:ext cx="3152775" cy="2506840"/>
          </a:xfrm>
          <a:prstGeom prst="rect">
            <a:avLst/>
          </a:prstGeom>
        </p:spPr>
      </p:pic>
      <p:pic>
        <p:nvPicPr>
          <p:cNvPr id="3" name="Picture 2" descr="Screenshot 2025-08-10 1323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320" y="3721674"/>
            <a:ext cx="5368925" cy="1985767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36880" y="2744470"/>
            <a:ext cx="6096000" cy="2252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 err="1"/>
              <a:t>nmap</a:t>
            </a:r>
            <a:r>
              <a:rPr lang="en-US" altLang="en-US" dirty="0"/>
              <a:t> -</a:t>
            </a:r>
            <a:r>
              <a:rPr lang="en-US" altLang="en-US" dirty="0" err="1"/>
              <a:t>iL</a:t>
            </a:r>
            <a:r>
              <a:rPr lang="en-US" altLang="en-US" dirty="0"/>
              <a:t> file.txt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/>
              <a:t>Reads target IPs or domains from  file.txt and scans them.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8-10 1328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17290"/>
            <a:ext cx="5353050" cy="22479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94640" y="1074420"/>
            <a:ext cx="53651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 err="1"/>
              <a:t>nmap</a:t>
            </a:r>
            <a:r>
              <a:rPr lang="en-US" altLang="en-US" dirty="0"/>
              <a:t> -</a:t>
            </a:r>
            <a:r>
              <a:rPr lang="en-US" altLang="en-US" dirty="0" err="1"/>
              <a:t>iL</a:t>
            </a:r>
            <a:r>
              <a:rPr lang="en-US" altLang="en-US" dirty="0"/>
              <a:t> file.txt --exclude 192.168.1.30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/>
              <a:t>Scans targets from file while </a:t>
            </a:r>
            <a:r>
              <a:rPr lang="en-US" altLang="en-US"/>
              <a:t>excluding 192.168.1.30.</a:t>
            </a:r>
            <a:endParaRPr lang="en-US" dirty="0"/>
          </a:p>
        </p:txBody>
      </p:sp>
      <p:sp>
        <p:nvSpPr>
          <p:cNvPr id="5" name="Text Box 4"/>
          <p:cNvSpPr txBox="1"/>
          <p:nvPr/>
        </p:nvSpPr>
        <p:spPr>
          <a:xfrm>
            <a:off x="294640" y="4441190"/>
            <a:ext cx="55175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nmap 192.168.1.101 -Pn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Skips host discovery (ping) and treats the host as online.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413000" y="33489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Host Discovery:</a:t>
            </a:r>
          </a:p>
        </p:txBody>
      </p:sp>
      <p:pic>
        <p:nvPicPr>
          <p:cNvPr id="10" name="Picture 9" descr="Screenshot 2025-08-10 1328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543" y="940053"/>
            <a:ext cx="5353050" cy="20111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8-10 1329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925" y="952500"/>
            <a:ext cx="5172075" cy="2189480"/>
          </a:xfrm>
          <a:prstGeom prst="rect">
            <a:avLst/>
          </a:prstGeom>
        </p:spPr>
      </p:pic>
      <p:pic>
        <p:nvPicPr>
          <p:cNvPr id="3" name="Picture 2" descr="Screenshot 2025-08-10 1330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290" y="3544570"/>
            <a:ext cx="5172710" cy="22479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88290" y="1129030"/>
            <a:ext cx="49180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nmap 192.168.1.101 -sP (deprecated)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Performs a ping scan to check if the host is up (use -sn in newer versions).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88925" y="4207510"/>
            <a:ext cx="57308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nmap 192.168.1.101 -P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Invalid or incomplete option — possibly a typo or incomplete command.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078355" y="3278505"/>
            <a:ext cx="4083685" cy="377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/>
              <a:t>Port specification: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8-10 1333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510" y="924560"/>
            <a:ext cx="5067300" cy="1838325"/>
          </a:xfrm>
          <a:prstGeom prst="rect">
            <a:avLst/>
          </a:prstGeom>
        </p:spPr>
      </p:pic>
      <p:pic>
        <p:nvPicPr>
          <p:cNvPr id="3" name="Picture 2" descr="Screenshot 2025-08-10 1334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460" y="3531235"/>
            <a:ext cx="5086350" cy="23145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51460" y="102362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nmap 192.168.1.101 -p 21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Scans only port 21 (FTP) on the target host.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51460" y="402463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endParaRPr lang="en-US" altLang="en-IN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nmap 192.168.1.101 -p 21,34,443,6789</a:t>
            </a:r>
            <a:endParaRPr lang="en-US" altLang="en-IN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Scans specific ports (21, 34, 443, 6789).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8-10 1334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840105"/>
            <a:ext cx="5067300" cy="2000250"/>
          </a:xfrm>
          <a:prstGeom prst="rect">
            <a:avLst/>
          </a:prstGeom>
        </p:spPr>
      </p:pic>
      <p:pic>
        <p:nvPicPr>
          <p:cNvPr id="4" name="Picture 3" descr="Screenshot 2025-08-10 133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0" y="3959225"/>
            <a:ext cx="5048250" cy="18478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75920" y="104775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endParaRPr lang="en-US" altLang="en-IN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nmap 192.168.1.101 -p 21-1000</a:t>
            </a:r>
            <a:endParaRPr lang="en-US" altLang="en-IN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Scans all ports from 21 to 1000.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75920" y="310642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nmap 192.168.1.101 -p-</a:t>
            </a:r>
            <a:endParaRPr lang="en-US" altLang="en-IN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Scans all 65535 TCP ports on the host.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75920" y="4476115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endParaRPr lang="en-US" altLang="en-IN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nmap 192.168.1.101 -F</a:t>
            </a:r>
            <a:endParaRPr lang="en-US" altLang="en-IN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Performs a fast scan using the top 100 common ports.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8-10 134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120" y="1165225"/>
            <a:ext cx="5114925" cy="2495550"/>
          </a:xfrm>
          <a:prstGeom prst="rect">
            <a:avLst/>
          </a:prstGeom>
        </p:spPr>
      </p:pic>
      <p:pic>
        <p:nvPicPr>
          <p:cNvPr id="3" name="Picture 2" descr="Screenshot 2025-08-10 134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20" y="4182745"/>
            <a:ext cx="5257165" cy="21336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54000" y="153162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US" dirty="0">
                <a:sym typeface="+mn-ea"/>
              </a:rPr>
              <a:t>nmap 192.168.1.101 --top-ports 5</a:t>
            </a:r>
            <a:endParaRPr lang="en-US" altLang="en-US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US" dirty="0">
                <a:sym typeface="+mn-ea"/>
              </a:rPr>
              <a:t>Scans the top 5 most common ports.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254000" y="407289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US" dirty="0">
                <a:sym typeface="+mn-ea"/>
              </a:rPr>
              <a:t>nmap 192.168.1.101 -sS</a:t>
            </a:r>
            <a:endParaRPr lang="en-US" altLang="en-US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US" dirty="0">
                <a:sym typeface="+mn-ea"/>
              </a:rPr>
              <a:t>Performs a stealth SYN scan (default for privileged users)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2037080" y="33693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Scanning techniques: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8-10 1342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60" y="1053465"/>
            <a:ext cx="5076825" cy="2162175"/>
          </a:xfrm>
          <a:prstGeom prst="rect">
            <a:avLst/>
          </a:prstGeom>
        </p:spPr>
      </p:pic>
      <p:pic>
        <p:nvPicPr>
          <p:cNvPr id="3" name="Picture 2" descr="Screenshot 2025-08-10 1343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760" y="3969385"/>
            <a:ext cx="5076190" cy="20955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82880" y="1053465"/>
            <a:ext cx="52939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nmap 192.168.1.101 -sT</a:t>
            </a:r>
            <a:endParaRPr lang="en-US" altLang="en-IN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Performs a full TCP connect scan (used when SYN scan isn't possible)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82880" y="4694555"/>
            <a:ext cx="50495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nmap 192.168.1.101 -sU</a:t>
            </a:r>
            <a:endParaRPr lang="en-US" altLang="en-IN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Performs a UDP port scan.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8-10 1343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78025"/>
            <a:ext cx="4991100" cy="1304925"/>
          </a:xfrm>
          <a:prstGeom prst="rect">
            <a:avLst/>
          </a:prstGeom>
        </p:spPr>
      </p:pic>
      <p:pic>
        <p:nvPicPr>
          <p:cNvPr id="3" name="Picture 2" descr="Screenshot 2025-08-10 1345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60" y="3735705"/>
            <a:ext cx="7600950" cy="24288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77520" y="563880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nmap 192.168.1.101 -sP (duplicate and deprecated)</a:t>
            </a:r>
            <a:endParaRPr lang="en-US" altLang="en-IN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Same as earlier – performs a ping scan to detect live hosts.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477520" y="4345940"/>
            <a:ext cx="38811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nmap 192.168.1.101 -sV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Detects versions of services running on open ports.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72278"/>
            <a:ext cx="9980613" cy="3604591"/>
          </a:xfrm>
        </p:spPr>
        <p:txBody>
          <a:bodyPr/>
          <a:lstStyle/>
          <a:p>
            <a:br>
              <a:rPr lang="en-IN" sz="4800" b="1" dirty="0">
                <a:solidFill>
                  <a:srgbClr val="C00000"/>
                </a:solidFill>
              </a:rPr>
            </a:br>
            <a:endParaRPr lang="en-IN" sz="4800" b="1" dirty="0">
              <a:solidFill>
                <a:srgbClr val="C00000"/>
              </a:solidFill>
            </a:endParaRPr>
          </a:p>
        </p:txBody>
      </p:sp>
      <p:pic>
        <p:nvPicPr>
          <p:cNvPr id="1026" name="Picture 2" descr="Nmap, the Tool for Mapping and Assessing Network Secur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8-10 1348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965" y="1439545"/>
            <a:ext cx="5173345" cy="1800225"/>
          </a:xfrm>
          <a:prstGeom prst="rect">
            <a:avLst/>
          </a:prstGeom>
        </p:spPr>
      </p:pic>
      <p:pic>
        <p:nvPicPr>
          <p:cNvPr id="3" name="Picture 2" descr="Screenshot 2025-08-10 1348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330" y="4162425"/>
            <a:ext cx="5174615" cy="16478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50240" y="187833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nmap 192.168.1.101 -sX</a:t>
            </a:r>
            <a:endParaRPr lang="en-US" altLang="en-IN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Performs a Xmas scan (sends unusual flags) to evade detection.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650240" y="4162425"/>
            <a:ext cx="51612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endParaRPr lang="en-US" altLang="en-IN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nmap 192.168.1.101 -sN</a:t>
            </a:r>
            <a:endParaRPr lang="en-US" altLang="en-IN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Performs a Null scan (no flags set) to detect open ports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8-10 1348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71625"/>
            <a:ext cx="4933950" cy="1752600"/>
          </a:xfrm>
          <a:prstGeom prst="rect">
            <a:avLst/>
          </a:prstGeom>
        </p:spPr>
      </p:pic>
      <p:pic>
        <p:nvPicPr>
          <p:cNvPr id="3" name="Picture 2" descr="Screenshot 2025-08-10 1353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75" y="4152265"/>
            <a:ext cx="4943475" cy="19907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52400" y="54610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US" dirty="0">
                <a:sym typeface="+mn-ea"/>
              </a:rPr>
              <a:t>nmap 192.168.1.101 -sF</a:t>
            </a:r>
            <a:endParaRPr lang="en-US" altLang="en-US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US" dirty="0">
                <a:sym typeface="+mn-ea"/>
              </a:rPr>
              <a:t>Performs a FIN scan (sends only FIN flag packets).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52400" y="1548130"/>
            <a:ext cx="5943600" cy="756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nmap 192.168.1.101 -T0</a:t>
            </a:r>
            <a:endParaRPr lang="en-US" altLang="en-IN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Executes the scan very slowly (paranoid mode) to avoid detection.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52400" y="2684780"/>
            <a:ext cx="60248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nmap 192.168.1.101 -T4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Executes a faster scan, recommended for LANs.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52400" y="3429000"/>
            <a:ext cx="5344795" cy="14236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nmap 192.168.1.101 -T1</a:t>
            </a:r>
            <a:endParaRPr lang="en-US" altLang="en-IN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Executes a very slow scan (sneaky mode) to evade IDS/IPS.</a:t>
            </a:r>
            <a:endParaRPr lang="en-US" altLang="en-IN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endParaRPr lang="en-US" altLang="en-IN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nmap 192.168.1.101 -T2</a:t>
            </a:r>
            <a:endParaRPr lang="en-US" altLang="en-IN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Executes a slow scan (polite mode) to reduce load on the target.</a:t>
            </a:r>
            <a:endParaRPr lang="en-US" altLang="en-IN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nmap 192.168.1.101 -T5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Executes the fastest scan (aggressive), may cause false positives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3205480" y="12033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Timing Scan: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8-10 1353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525145"/>
            <a:ext cx="5000625" cy="2209800"/>
          </a:xfrm>
          <a:prstGeom prst="rect">
            <a:avLst/>
          </a:prstGeom>
        </p:spPr>
      </p:pic>
      <p:pic>
        <p:nvPicPr>
          <p:cNvPr id="3" name="Picture 2" descr="Screenshot 2025-08-10 1355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" y="3634105"/>
            <a:ext cx="9806305" cy="29660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23520" y="769620"/>
            <a:ext cx="53543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nmap 192.168.1.101 -T3</a:t>
            </a:r>
            <a:endParaRPr lang="en-US" altLang="en-IN" dirty="0"/>
          </a:p>
          <a:p>
            <a:pPr marL="285750" indent="-285750" algn="l">
              <a:buClrTx/>
              <a:buSzTx/>
              <a:buFont typeface="Wingdings" panose="05000000000000000000" charset="0"/>
              <a:buChar char="Ø"/>
            </a:pPr>
            <a:r>
              <a:rPr lang="en-US" altLang="en-IN" dirty="0">
                <a:sym typeface="+mn-ea"/>
              </a:rPr>
              <a:t>Default scan timing (normal speed).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23520" y="2506980"/>
            <a:ext cx="62484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nmap 192.168.1.101 -A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Enables OS detection, version detection, script scanning, and traceroute.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8-10 1356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1591945"/>
            <a:ext cx="5095875" cy="2085975"/>
          </a:xfrm>
          <a:prstGeom prst="rect">
            <a:avLst/>
          </a:prstGeom>
        </p:spPr>
      </p:pic>
      <p:pic>
        <p:nvPicPr>
          <p:cNvPr id="3" name="Picture 2" descr="Screenshot 2025-08-10 1357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3949065"/>
            <a:ext cx="5095875" cy="22669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78485" y="174879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nmap 192.168.1.101 -oN result.txt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Saves the scan output in a normal (readable) format to result.txt.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578485" y="4102100"/>
            <a:ext cx="58019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cat result.txt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Displays the contents of the scan output file result.txt.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594485" y="6972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Output: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8-10 1358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12825"/>
            <a:ext cx="5150485" cy="2105025"/>
          </a:xfrm>
          <a:prstGeom prst="rect">
            <a:avLst/>
          </a:prstGeom>
        </p:spPr>
      </p:pic>
      <p:pic>
        <p:nvPicPr>
          <p:cNvPr id="3" name="Picture 2" descr="Screenshot 2025-08-10 140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62425"/>
            <a:ext cx="5150485" cy="23526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82880" y="10128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nmap 192.168.1.101 -oX gml.xml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Saves the scan output in XML format to gml.xml.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82880" y="204597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nmap 192.168.1.101 -oA red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Saves output in all formats (normal, XML, grepable) with base filename red.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82880" y="449834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nmap 192.168.1.101 --open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Shows only hosts with open ports.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8-10 1401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677545"/>
            <a:ext cx="10292080" cy="22256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727200" y="3246755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nmap 192.168.1.101 -O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Attempts to detect the operating system of the target.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727200" y="515239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nmap 192.168.1.101 ndiff &gt;compare two files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Compares two Nmap scan results using ndiff to show differences.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08-10 1403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086485"/>
            <a:ext cx="7317105" cy="27844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87680" y="397637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updatedb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Updates the database used by the locate command.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87680" y="522351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locate *.nse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Lists all Nmap Scripting Engine (*.nse) scripts available on the system.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2778760" y="6127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Scripting for Nmap: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8-10 1406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340" y="758825"/>
            <a:ext cx="4400550" cy="2085975"/>
          </a:xfrm>
          <a:prstGeom prst="rect">
            <a:avLst/>
          </a:prstGeom>
        </p:spPr>
      </p:pic>
      <p:pic>
        <p:nvPicPr>
          <p:cNvPr id="3" name="Picture 2" descr="Screenshot 2025-08-10 1407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340" y="2963545"/>
            <a:ext cx="4400550" cy="37147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43840" y="87122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locate *.nse | grep ftp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Filters NSE scripts related to FTP.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35280" y="435610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locate *.nse | grep smb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Filters NSE scripts related to SMB.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8-10 1407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120" y="362585"/>
            <a:ext cx="4991100" cy="4524375"/>
          </a:xfrm>
          <a:prstGeom prst="rect">
            <a:avLst/>
          </a:prstGeom>
        </p:spPr>
      </p:pic>
      <p:pic>
        <p:nvPicPr>
          <p:cNvPr id="3" name="Picture 2" descr="Screenshot 2025-08-10 1409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55" y="5198745"/>
            <a:ext cx="4990465" cy="8191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74320" y="911225"/>
            <a:ext cx="5902960" cy="6254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locate *.nse | grep http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Filters NSE scripts related to HTTP.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74320" y="4421505"/>
            <a:ext cx="5436235" cy="1428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cat /usr/share/nmap/scripts/http-vuln-wnr1000-creds.nse |grep " --script "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Shows how the NSE script is invoked using the --script option.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8-10 141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15" y="1898015"/>
            <a:ext cx="11100435" cy="48228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91515" y="719455"/>
            <a:ext cx="78022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nmap -sV --script http-vuln-wnr1000-creds google.com -p80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Runs a specific script (http-vuln-wnr1000-creds) against Google on port 80 to check for vulnerability.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6045" y="832438"/>
            <a:ext cx="31562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What is Nmap?</a:t>
            </a:r>
            <a:endParaRPr lang="en-IN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276045" y="1425452"/>
            <a:ext cx="8759687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4400" dirty="0"/>
            </a:br>
            <a:r>
              <a:rPr lang="en-US" b="1" dirty="0"/>
              <a:t>Description: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Nmap stands for Network Mapper. It’s an open-source utility developed by </a:t>
            </a:r>
            <a:r>
              <a:rPr lang="en-US" sz="1600" b="1" dirty="0"/>
              <a:t>Gordon Lyon </a:t>
            </a:r>
            <a:r>
              <a:rPr lang="en-US" sz="1600" dirty="0"/>
              <a:t>(also known as Fyodor).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Nmap is used to discover hosts and services on a computer network by sending packets and analyzing the responses.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Nmap is Open-source tool for network discovery and security auditing.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Helps organizations identify devices, services, and vulnerabilities.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Widely used in cybersecurity assessments.</a:t>
            </a:r>
            <a:br>
              <a:rPr lang="en-IN" b="1" dirty="0"/>
            </a:br>
            <a:endParaRPr lang="en-I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8-10 1411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454660"/>
            <a:ext cx="11562080" cy="60966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5862" y="646907"/>
            <a:ext cx="8061738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/>
              <a:t>Analysis:</a:t>
            </a:r>
          </a:p>
          <a:p>
            <a:endParaRPr lang="en-IN" sz="3200" b="1" dirty="0"/>
          </a:p>
          <a:p>
            <a:r>
              <a:rPr lang="en-US" b="1" dirty="0"/>
              <a:t>Findings: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Apache web server is outdated,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SSH service open — needs strong password policies.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Unnecessary ports exposed.</a:t>
            </a:r>
          </a:p>
          <a:p>
            <a:endParaRPr lang="en-US" dirty="0"/>
          </a:p>
          <a:p>
            <a:r>
              <a:rPr lang="en-US" b="1" dirty="0"/>
              <a:t>Risks: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Exploitable services.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Misconfigurations.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Non-compliance with security standards.</a:t>
            </a:r>
          </a:p>
          <a:p>
            <a:br>
              <a:rPr lang="en-US" dirty="0"/>
            </a:br>
            <a:r>
              <a:rPr lang="en-US" dirty="0"/>
              <a:t> </a:t>
            </a:r>
            <a:endParaRPr lang="en-IN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dirty="0"/>
              <a:t>Recommendations:</a:t>
            </a:r>
            <a:br>
              <a:rPr lang="en-IN" sz="4400" b="1" dirty="0"/>
            </a:br>
            <a:br>
              <a:rPr lang="en-IN" sz="4400" b="1" dirty="0"/>
            </a:br>
            <a:br>
              <a:rPr lang="en-IN" sz="4400" b="1" dirty="0"/>
            </a:br>
            <a:br>
              <a:rPr lang="en-IN" sz="4400" b="1" dirty="0"/>
            </a:b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46111" y="1582058"/>
            <a:ext cx="11342690" cy="447039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Close unused ports</a:t>
            </a:r>
            <a:r>
              <a:rPr lang="en-US" dirty="0"/>
              <a:t>: Use Nmap to identify open ports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Update vulnerable services</a:t>
            </a:r>
            <a:r>
              <a:rPr lang="en-US" dirty="0"/>
              <a:t>: Regularly patch and update software to fix known vulnerabilities.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Use firewall rules</a:t>
            </a:r>
            <a:r>
              <a:rPr lang="en-US" dirty="0"/>
              <a:t>: Implement strict inbound and outbound filtering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Regular scans using Nmap</a:t>
            </a:r>
            <a:r>
              <a:rPr lang="en-US" dirty="0"/>
              <a:t>: Schedule periodic scans to detect changes in network exposure.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Integrate with SIEM tools</a:t>
            </a:r>
            <a:r>
              <a:rPr lang="en-US" dirty="0"/>
              <a:t>: Correlate scan data with logs and alerts for deeper threat analysis.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b="1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7659" y="631763"/>
            <a:ext cx="70405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/>
              <a:t>ROI &amp; Value of Nmap</a:t>
            </a:r>
            <a:endParaRPr lang="en-IN" sz="3200" dirty="0"/>
          </a:p>
        </p:txBody>
      </p:sp>
      <p:sp>
        <p:nvSpPr>
          <p:cNvPr id="3" name="Rectangle 2"/>
          <p:cNvSpPr/>
          <p:nvPr/>
        </p:nvSpPr>
        <p:spPr>
          <a:xfrm>
            <a:off x="667659" y="1378858"/>
            <a:ext cx="847634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Risk Mitigation: </a:t>
            </a:r>
            <a:r>
              <a:rPr lang="en-US" dirty="0"/>
              <a:t>Identifies threats early.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Efficiency: </a:t>
            </a:r>
            <a:r>
              <a:rPr lang="en-US" dirty="0"/>
              <a:t>Automates assessments.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Compliance: </a:t>
            </a:r>
            <a:r>
              <a:rPr lang="en-US" dirty="0"/>
              <a:t>Supports audits and standards.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Cost-effective: </a:t>
            </a:r>
            <a:r>
              <a:rPr lang="en-US" dirty="0"/>
              <a:t>Free, open-source, widely supported.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Comprehensive Visibility:</a:t>
            </a:r>
            <a:r>
              <a:rPr lang="en-US" dirty="0"/>
              <a:t>Identifies live hosts, open ports, running services, and OS fingerprints.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Automation &amp; Integration: Easily</a:t>
            </a:r>
            <a:r>
              <a:rPr lang="en-IN" dirty="0"/>
              <a:t> integrates with SIEM tools (e.g., </a:t>
            </a:r>
            <a:r>
              <a:rPr lang="en-IN" dirty="0" err="1"/>
              <a:t>Splunk</a:t>
            </a:r>
            <a:r>
              <a:rPr lang="en-IN" dirty="0"/>
              <a:t>, ELK, QRadar) for continuous monitoring.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Operational Impact</a:t>
            </a:r>
            <a:r>
              <a:rPr lang="en-US" dirty="0"/>
              <a:t>: Enhances incident response by providing rapid   network reconnaissance</a:t>
            </a:r>
            <a:r>
              <a:rPr lang="en-US" b="1" dirty="0"/>
              <a:t>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599" y="435428"/>
            <a:ext cx="10740571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IN" sz="3200" b="1" dirty="0">
                <a:latin typeface="Arial" panose="020B0604020202020204" pitchFamily="34" charset="0"/>
              </a:rPr>
              <a:t>Conclusion:</a:t>
            </a:r>
          </a:p>
          <a:p>
            <a:endParaRPr lang="en-IN" sz="3200" b="1" dirty="0">
              <a:latin typeface="Arial" panose="020B0604020202020204" pitchFamily="34" charset="0"/>
            </a:endParaRPr>
          </a:p>
          <a:p>
            <a:r>
              <a:rPr lang="en-US" dirty="0"/>
              <a:t>Nmap is far more than a simple port scanner—it’s a versatile, powerful tool that plays a critical role in modern network security. Through this project, we’ve demonstrated how Nmap can: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Discover active hosts and services.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Identify open ports and service versions.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Detect potential vulnerabilities using scripting and automation.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Support regular assessments, compliance efforts, and incident response.</a:t>
            </a:r>
          </a:p>
          <a:p>
            <a:endParaRPr lang="en-IN" b="1" dirty="0">
              <a:latin typeface="Arial" panose="020B0604020202020204" pitchFamily="34" charset="0"/>
            </a:endParaRPr>
          </a:p>
          <a:p>
            <a:endParaRPr lang="en-IN" b="1" dirty="0">
              <a:latin typeface="Arial" panose="020B0604020202020204" pitchFamily="34" charset="0"/>
            </a:endParaRPr>
          </a:p>
          <a:p>
            <a:endParaRPr lang="en-IN" b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25850" y="2964815"/>
            <a:ext cx="7132320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600" dirty="0">
                <a:latin typeface="Arial" panose="020B0604020202020204" pitchFamily="34" charset="0"/>
              </a:rPr>
              <a:t>Thank You</a:t>
            </a:r>
            <a:r>
              <a:rPr lang="en-US" altLang="en-IN" sz="6600" dirty="0">
                <a:latin typeface="Arial" panose="020B0604020202020204" pitchFamily="34" charset="0"/>
              </a:rPr>
              <a:t>!!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5530" y="808383"/>
            <a:ext cx="65319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latin typeface="Arial" panose="020B0604020202020204" pitchFamily="34" charset="0"/>
              </a:rPr>
              <a:t>Problem</a:t>
            </a:r>
            <a:r>
              <a:rPr lang="en-IN" sz="32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IN" sz="3200" b="1" dirty="0">
                <a:latin typeface="Arial" panose="020B0604020202020204" pitchFamily="34" charset="0"/>
              </a:rPr>
              <a:t>Statement</a:t>
            </a:r>
            <a:endParaRPr lang="en-IN" sz="3200" b="1" dirty="0"/>
          </a:p>
        </p:txBody>
      </p:sp>
      <p:sp>
        <p:nvSpPr>
          <p:cNvPr id="3" name="Rectangle 2"/>
          <p:cNvSpPr/>
          <p:nvPr/>
        </p:nvSpPr>
        <p:spPr>
          <a:xfrm>
            <a:off x="477078" y="2001079"/>
            <a:ext cx="895847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Challenges in Network Security</a:t>
            </a:r>
            <a:r>
              <a:rPr lang="en-US" b="1" dirty="0">
                <a:latin typeface="Arial" panose="020B0604020202020204" pitchFamily="34" charset="0"/>
              </a:rPr>
              <a:t>: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ea typeface="Calibri" panose="020F0502020204030204" pitchFamily="34" charset="0"/>
                <a:cs typeface="Calibri" panose="020F0502020204030204" pitchFamily="34" charset="0"/>
              </a:rPr>
              <a:t>Lack of visibility into assets and services.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ea typeface="Calibri" panose="020F0502020204030204" pitchFamily="34" charset="0"/>
                <a:cs typeface="Calibri" panose="020F0502020204030204" pitchFamily="34" charset="0"/>
              </a:rPr>
              <a:t>Difficulty detecting unauthorized devices.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ea typeface="Calibri" panose="020F0502020204030204" pitchFamily="34" charset="0"/>
                <a:cs typeface="Calibri" panose="020F0502020204030204" pitchFamily="34" charset="0"/>
              </a:rPr>
              <a:t>Compliance with standards (GDPR, PCI DSS).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ea typeface="Calibri" panose="020F0502020204030204" pitchFamily="34" charset="0"/>
                <a:cs typeface="Calibri" panose="020F0502020204030204" pitchFamily="34" charset="0"/>
              </a:rPr>
              <a:t>Risk of data breaches and unauthorized access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0" i="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ea typeface="Calibri" panose="020F0502020204030204" pitchFamily="34" charset="0"/>
                <a:cs typeface="Calibri" panose="020F0502020204030204" pitchFamily="34" charset="0"/>
              </a:rPr>
              <a:t>Mobile Malware &amp; BYOD Risks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b="0" i="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Human Error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b="0" i="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Insider Threats</a:t>
            </a:r>
            <a:endParaRPr lang="en-US" sz="1600" b="0" i="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8052" y="726421"/>
            <a:ext cx="74271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 </a:t>
            </a:r>
            <a:r>
              <a:rPr lang="en-IN" sz="3200" b="1" dirty="0"/>
              <a:t>Nmap – Solution Overview</a:t>
            </a:r>
          </a:p>
        </p:txBody>
      </p:sp>
      <p:sp>
        <p:nvSpPr>
          <p:cNvPr id="3" name="Rectangle 2"/>
          <p:cNvSpPr/>
          <p:nvPr/>
        </p:nvSpPr>
        <p:spPr>
          <a:xfrm>
            <a:off x="463826" y="1828800"/>
            <a:ext cx="868017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Nmap Helps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Detects hosts, ports, services, and versions.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Scans for vulnerabilities.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Automates network assessment tasks.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Supports scripting and reporting.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9843" y="530087"/>
            <a:ext cx="8574157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Key Features: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Network Discovery: Detects live hosts and open ports.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Service Detection: Identifies services and versions.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Vulnerability Assessment: Finds known vulnerabilities.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Scripting Engine (NSE): Automates scans.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Reporting: Saves results in multiple formats.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OS Fingerprinting.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b="0" i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Scan Timing &amp; Performance Control.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b="0" i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effectLst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4887" y="1031221"/>
            <a:ext cx="55098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/>
              <a:t>Project Objective:</a:t>
            </a:r>
          </a:p>
          <a:p>
            <a:endParaRPr lang="en-IN" sz="3200" b="1" dirty="0"/>
          </a:p>
          <a:p>
            <a:endParaRPr lang="en-IN" sz="3200" b="1" dirty="0"/>
          </a:p>
        </p:txBody>
      </p:sp>
      <p:sp>
        <p:nvSpPr>
          <p:cNvPr id="3" name="Rectangle 2"/>
          <p:cNvSpPr/>
          <p:nvPr/>
        </p:nvSpPr>
        <p:spPr>
          <a:xfrm>
            <a:off x="940904" y="1669775"/>
            <a:ext cx="86404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investigate and demonstrate the practical applications of Nmap in network reconnaissance, vulnerability assessment, and ethical hacking, by creating a comprehensive, scenario-driven presentation that equips learners with real-world scanning techniques and analytical skills.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835025" y="3074670"/>
            <a:ext cx="9541510" cy="289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Goal: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Use Nmap to perform a network scan and identify: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Active hosts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Open 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Running services and versions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Potential vulnerabilities</a:t>
            </a:r>
          </a:p>
          <a:p>
            <a:br>
              <a:rPr lang="en-US" dirty="0"/>
            </a:b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8-10 1309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430" y="1058545"/>
            <a:ext cx="6317615" cy="2370455"/>
          </a:xfrm>
          <a:prstGeom prst="rect">
            <a:avLst/>
          </a:prstGeom>
        </p:spPr>
      </p:pic>
      <p:pic>
        <p:nvPicPr>
          <p:cNvPr id="3" name="Picture 2" descr="Screenshot 2025-08-10 1310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430" y="4114165"/>
            <a:ext cx="6317615" cy="22536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23520" y="1545590"/>
            <a:ext cx="4836795" cy="7499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nmap is a network scanning tool used to discover hosts and services on a network by sending packets and analyzing responses.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23520" y="4779645"/>
            <a:ext cx="48367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arp-scan -l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Scans the local network for active devices using ARP requests.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23520" y="49911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IN" b="1" dirty="0">
                <a:sym typeface="+mn-ea"/>
              </a:rPr>
              <a:t>  Nmap Specification:</a:t>
            </a:r>
            <a:endParaRPr lang="en-US" altLang="en-IN" b="1" dirty="0"/>
          </a:p>
          <a:p>
            <a:endParaRPr lang="en-US" altLang="en-IN" b="1" dirty="0"/>
          </a:p>
          <a:p>
            <a:pPr algn="l">
              <a:buFont typeface="Wingdings" panose="05000000000000000000" charset="0"/>
            </a:pPr>
            <a:r>
              <a:rPr lang="en-US" altLang="en-IN" b="1" dirty="0"/>
              <a:t>                    Target Specification: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5-08-10 1310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541" y="770890"/>
            <a:ext cx="4509342" cy="2293620"/>
          </a:xfrm>
          <a:prstGeom prst="rect">
            <a:avLst/>
          </a:prstGeom>
        </p:spPr>
      </p:pic>
      <p:pic>
        <p:nvPicPr>
          <p:cNvPr id="3" name="Picture 2" descr="Screenshot 2025-08-10 1313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580" y="3511550"/>
            <a:ext cx="5040630" cy="25171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35280" y="146050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 err="1"/>
              <a:t>nmap</a:t>
            </a:r>
            <a:r>
              <a:rPr lang="en-US" altLang="en-US" dirty="0"/>
              <a:t> 192.168.1.2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dirty="0"/>
              <a:t>Scans the host at IP 192.168.1.2 for open ports.</a:t>
            </a:r>
            <a:endParaRPr lang="en-US" dirty="0"/>
          </a:p>
        </p:txBody>
      </p:sp>
      <p:sp>
        <p:nvSpPr>
          <p:cNvPr id="6" name="Text Box 5"/>
          <p:cNvSpPr txBox="1"/>
          <p:nvPr/>
        </p:nvSpPr>
        <p:spPr>
          <a:xfrm>
            <a:off x="335280" y="367538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nmap 192.168.1.101 192.168.1.105 192.168.1.104 192.168.1.102 192.168.1.103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35915" y="4467860"/>
            <a:ext cx="3829685" cy="6045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Scans multiple specific IP addresses for open ports.</a:t>
            </a:r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</TotalTime>
  <Words>1373</Words>
  <Application>Microsoft Office PowerPoint</Application>
  <PresentationFormat>Widescreen</PresentationFormat>
  <Paragraphs>235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Century Gothic</vt:lpstr>
      <vt:lpstr>Wingdings</vt:lpstr>
      <vt:lpstr>Wingdings 3</vt:lpstr>
      <vt:lpstr>Ion</vt:lpstr>
      <vt:lpstr> Cyber Security Project  NMAP (Network Mapper)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Recommendations:   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Project  NMAP (Network Mapper)</dc:title>
  <dc:creator>hp</dc:creator>
  <cp:lastModifiedBy>Sri Puri Jagannadh Ulapalli</cp:lastModifiedBy>
  <cp:revision>31</cp:revision>
  <dcterms:created xsi:type="dcterms:W3CDTF">2025-08-08T08:32:00Z</dcterms:created>
  <dcterms:modified xsi:type="dcterms:W3CDTF">2025-11-20T21:17:51Z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DC8173A752244DFFA66C814E3A2EA73B_13</vt:lpwstr>
  </property>
  <property fmtid="{D5CDD505-2E9C-101B-9397-08002B2CF9AE}" pid="3" name="KSOProductBuildVer">
    <vt:lpwstr>1033-12.2.0.21931</vt:lpwstr>
  </property>
</Properties>
</file>